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59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2812" tIns="46406" rIns="92812" bIns="46406" rtlCol="0"/>
          <a:lstStyle>
            <a:lvl1pPr algn="l">
              <a:defRPr sz="1200"/>
            </a:lvl1pPr>
          </a:lstStyle>
          <a:p>
            <a:endParaRPr lang="en-US" dirty="0"/>
          </a:p>
        </p:txBody>
      </p:sp>
      <p:sp>
        <p:nvSpPr>
          <p:cNvPr id="3" name="Date Placeholder 2"/>
          <p:cNvSpPr>
            <a:spLocks noGrp="1"/>
          </p:cNvSpPr>
          <p:nvPr>
            <p:ph type="dt" idx="1"/>
          </p:nvPr>
        </p:nvSpPr>
        <p:spPr>
          <a:xfrm>
            <a:off x="4023093" y="0"/>
            <a:ext cx="3077739" cy="469424"/>
          </a:xfrm>
          <a:prstGeom prst="rect">
            <a:avLst/>
          </a:prstGeom>
        </p:spPr>
        <p:txBody>
          <a:bodyPr vert="horz" lIns="92812" tIns="46406" rIns="92812" bIns="46406" rtlCol="0"/>
          <a:lstStyle>
            <a:lvl1pPr algn="r">
              <a:defRPr sz="1200"/>
            </a:lvl1pPr>
          </a:lstStyle>
          <a:p>
            <a:fld id="{8625E466-7560-4FEC-B7E9-2BF1C45B6612}" type="datetimeFigureOut">
              <a:rPr lang="en-US" smtClean="0"/>
              <a:t>8/19/2016</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2812" tIns="46406" rIns="92812" bIns="46406"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2812" tIns="46406" rIns="92812" bIns="4640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69424"/>
          </a:xfrm>
          <a:prstGeom prst="rect">
            <a:avLst/>
          </a:prstGeom>
        </p:spPr>
        <p:txBody>
          <a:bodyPr vert="horz" lIns="92812" tIns="46406" rIns="92812" bIns="4640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69424"/>
          </a:xfrm>
          <a:prstGeom prst="rect">
            <a:avLst/>
          </a:prstGeom>
        </p:spPr>
        <p:txBody>
          <a:bodyPr vert="horz" lIns="92812" tIns="46406" rIns="92812" bIns="46406" rtlCol="0" anchor="b"/>
          <a:lstStyle>
            <a:lvl1pPr algn="r">
              <a:defRPr sz="1200"/>
            </a:lvl1pPr>
          </a:lstStyle>
          <a:p>
            <a:fld id="{E009997C-F01B-412F-B884-828F9D70F72A}" type="slidenum">
              <a:rPr lang="en-US" smtClean="0"/>
              <a:t>‹#›</a:t>
            </a:fld>
            <a:endParaRPr lang="en-US" dirty="0"/>
          </a:p>
        </p:txBody>
      </p:sp>
    </p:spTree>
    <p:extLst>
      <p:ext uri="{BB962C8B-B14F-4D97-AF65-F5344CB8AC3E}">
        <p14:creationId xmlns:p14="http://schemas.microsoft.com/office/powerpoint/2010/main" val="852530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09997C-F01B-412F-B884-828F9D70F72A}" type="slidenum">
              <a:rPr lang="en-US" smtClean="0"/>
              <a:t>2</a:t>
            </a:fld>
            <a:endParaRPr lang="en-US" dirty="0"/>
          </a:p>
        </p:txBody>
      </p:sp>
    </p:spTree>
    <p:extLst>
      <p:ext uri="{BB962C8B-B14F-4D97-AF65-F5344CB8AC3E}">
        <p14:creationId xmlns:p14="http://schemas.microsoft.com/office/powerpoint/2010/main" val="4158389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BE8CC23-CDCD-49EE-A676-04B900817F63}" type="datetimeFigureOut">
              <a:rPr lang="en-US" smtClean="0"/>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94996A-29E4-4A7C-8C59-2D17FB6DECD5}" type="slidenum">
              <a:rPr lang="en-US" smtClean="0"/>
              <a:t>‹#›</a:t>
            </a:fld>
            <a:endParaRPr lang="en-US" dirty="0"/>
          </a:p>
        </p:txBody>
      </p:sp>
    </p:spTree>
    <p:extLst>
      <p:ext uri="{BB962C8B-B14F-4D97-AF65-F5344CB8AC3E}">
        <p14:creationId xmlns:p14="http://schemas.microsoft.com/office/powerpoint/2010/main" val="1739539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E8CC23-CDCD-49EE-A676-04B900817F63}" type="datetimeFigureOut">
              <a:rPr lang="en-US" smtClean="0"/>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94996A-29E4-4A7C-8C59-2D17FB6DECD5}" type="slidenum">
              <a:rPr lang="en-US" smtClean="0"/>
              <a:t>‹#›</a:t>
            </a:fld>
            <a:endParaRPr lang="en-US" dirty="0"/>
          </a:p>
        </p:txBody>
      </p:sp>
    </p:spTree>
    <p:extLst>
      <p:ext uri="{BB962C8B-B14F-4D97-AF65-F5344CB8AC3E}">
        <p14:creationId xmlns:p14="http://schemas.microsoft.com/office/powerpoint/2010/main" val="293185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E8CC23-CDCD-49EE-A676-04B900817F63}" type="datetimeFigureOut">
              <a:rPr lang="en-US" smtClean="0"/>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94996A-29E4-4A7C-8C59-2D17FB6DECD5}" type="slidenum">
              <a:rPr lang="en-US" smtClean="0"/>
              <a:t>‹#›</a:t>
            </a:fld>
            <a:endParaRPr lang="en-US" dirty="0"/>
          </a:p>
        </p:txBody>
      </p:sp>
    </p:spTree>
    <p:extLst>
      <p:ext uri="{BB962C8B-B14F-4D97-AF65-F5344CB8AC3E}">
        <p14:creationId xmlns:p14="http://schemas.microsoft.com/office/powerpoint/2010/main" val="4249639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E8CC23-CDCD-49EE-A676-04B900817F63}" type="datetimeFigureOut">
              <a:rPr lang="en-US" smtClean="0"/>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94996A-29E4-4A7C-8C59-2D17FB6DECD5}" type="slidenum">
              <a:rPr lang="en-US" smtClean="0"/>
              <a:t>‹#›</a:t>
            </a:fld>
            <a:endParaRPr lang="en-US" dirty="0"/>
          </a:p>
        </p:txBody>
      </p:sp>
    </p:spTree>
    <p:extLst>
      <p:ext uri="{BB962C8B-B14F-4D97-AF65-F5344CB8AC3E}">
        <p14:creationId xmlns:p14="http://schemas.microsoft.com/office/powerpoint/2010/main" val="3722982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8CC23-CDCD-49EE-A676-04B900817F63}" type="datetimeFigureOut">
              <a:rPr lang="en-US" smtClean="0"/>
              <a:t>8/19/2016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94996A-29E4-4A7C-8C59-2D17FB6DECD5}" type="slidenum">
              <a:rPr lang="en-US" smtClean="0"/>
              <a:t>‹#›</a:t>
            </a:fld>
            <a:endParaRPr lang="en-US" dirty="0"/>
          </a:p>
        </p:txBody>
      </p:sp>
    </p:spTree>
    <p:extLst>
      <p:ext uri="{BB962C8B-B14F-4D97-AF65-F5344CB8AC3E}">
        <p14:creationId xmlns:p14="http://schemas.microsoft.com/office/powerpoint/2010/main" val="2941925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E8CC23-CDCD-49EE-A676-04B900817F63}" type="datetimeFigureOut">
              <a:rPr lang="en-US" smtClean="0"/>
              <a:t>8/19/2016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94996A-29E4-4A7C-8C59-2D17FB6DECD5}" type="slidenum">
              <a:rPr lang="en-US" smtClean="0"/>
              <a:t>‹#›</a:t>
            </a:fld>
            <a:endParaRPr lang="en-US" dirty="0"/>
          </a:p>
        </p:txBody>
      </p:sp>
    </p:spTree>
    <p:extLst>
      <p:ext uri="{BB962C8B-B14F-4D97-AF65-F5344CB8AC3E}">
        <p14:creationId xmlns:p14="http://schemas.microsoft.com/office/powerpoint/2010/main" val="2189858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E8CC23-CDCD-49EE-A676-04B900817F63}" type="datetimeFigureOut">
              <a:rPr lang="en-US" smtClean="0"/>
              <a:t>8/19/2016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F94996A-29E4-4A7C-8C59-2D17FB6DECD5}" type="slidenum">
              <a:rPr lang="en-US" smtClean="0"/>
              <a:t>‹#›</a:t>
            </a:fld>
            <a:endParaRPr lang="en-US" dirty="0"/>
          </a:p>
        </p:txBody>
      </p:sp>
    </p:spTree>
    <p:extLst>
      <p:ext uri="{BB962C8B-B14F-4D97-AF65-F5344CB8AC3E}">
        <p14:creationId xmlns:p14="http://schemas.microsoft.com/office/powerpoint/2010/main" val="3218678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E8CC23-CDCD-49EE-A676-04B900817F63}" type="datetimeFigureOut">
              <a:rPr lang="en-US" smtClean="0"/>
              <a:t>8/19/2016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F94996A-29E4-4A7C-8C59-2D17FB6DECD5}" type="slidenum">
              <a:rPr lang="en-US" smtClean="0"/>
              <a:t>‹#›</a:t>
            </a:fld>
            <a:endParaRPr lang="en-US" dirty="0"/>
          </a:p>
        </p:txBody>
      </p:sp>
    </p:spTree>
    <p:extLst>
      <p:ext uri="{BB962C8B-B14F-4D97-AF65-F5344CB8AC3E}">
        <p14:creationId xmlns:p14="http://schemas.microsoft.com/office/powerpoint/2010/main" val="1215350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8CC23-CDCD-49EE-A676-04B900817F63}" type="datetimeFigureOut">
              <a:rPr lang="en-US" smtClean="0"/>
              <a:t>8/19/2016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F94996A-29E4-4A7C-8C59-2D17FB6DECD5}" type="slidenum">
              <a:rPr lang="en-US" smtClean="0"/>
              <a:t>‹#›</a:t>
            </a:fld>
            <a:endParaRPr lang="en-US" dirty="0"/>
          </a:p>
        </p:txBody>
      </p:sp>
    </p:spTree>
    <p:extLst>
      <p:ext uri="{BB962C8B-B14F-4D97-AF65-F5344CB8AC3E}">
        <p14:creationId xmlns:p14="http://schemas.microsoft.com/office/powerpoint/2010/main" val="3484179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E8CC23-CDCD-49EE-A676-04B900817F63}" type="datetimeFigureOut">
              <a:rPr lang="en-US" smtClean="0"/>
              <a:t>8/19/2016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94996A-29E4-4A7C-8C59-2D17FB6DECD5}" type="slidenum">
              <a:rPr lang="en-US" smtClean="0"/>
              <a:t>‹#›</a:t>
            </a:fld>
            <a:endParaRPr lang="en-US" dirty="0"/>
          </a:p>
        </p:txBody>
      </p:sp>
    </p:spTree>
    <p:extLst>
      <p:ext uri="{BB962C8B-B14F-4D97-AF65-F5344CB8AC3E}">
        <p14:creationId xmlns:p14="http://schemas.microsoft.com/office/powerpoint/2010/main" val="1861010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E8CC23-CDCD-49EE-A676-04B900817F63}" type="datetimeFigureOut">
              <a:rPr lang="en-US" smtClean="0"/>
              <a:t>8/19/2016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94996A-29E4-4A7C-8C59-2D17FB6DECD5}" type="slidenum">
              <a:rPr lang="en-US" smtClean="0"/>
              <a:t>‹#›</a:t>
            </a:fld>
            <a:endParaRPr lang="en-US" dirty="0"/>
          </a:p>
        </p:txBody>
      </p:sp>
    </p:spTree>
    <p:extLst>
      <p:ext uri="{BB962C8B-B14F-4D97-AF65-F5344CB8AC3E}">
        <p14:creationId xmlns:p14="http://schemas.microsoft.com/office/powerpoint/2010/main" val="2122391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8CC23-CDCD-49EE-A676-04B900817F63}" type="datetimeFigureOut">
              <a:rPr lang="en-US" smtClean="0"/>
              <a:t>8/19/2016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4996A-29E4-4A7C-8C59-2D17FB6DECD5}" type="slidenum">
              <a:rPr lang="en-US" smtClean="0"/>
              <a:t>‹#›</a:t>
            </a:fld>
            <a:endParaRPr lang="en-US" dirty="0"/>
          </a:p>
        </p:txBody>
      </p:sp>
    </p:spTree>
    <p:extLst>
      <p:ext uri="{BB962C8B-B14F-4D97-AF65-F5344CB8AC3E}">
        <p14:creationId xmlns:p14="http://schemas.microsoft.com/office/powerpoint/2010/main" val="1173972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dukeinformatics.org/education/informatics-seminar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38200" y="1600200"/>
            <a:ext cx="7772400" cy="21336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42168" y="1600200"/>
            <a:ext cx="7772400" cy="2133600"/>
          </a:xfrm>
          <a:solidFill>
            <a:schemeClr val="accent3">
              <a:lumMod val="20000"/>
              <a:lumOff val="80000"/>
            </a:schemeClr>
          </a:solidFill>
          <a:ln w="38100" cmpd="thickThin">
            <a:solidFill>
              <a:srgbClr val="00703C"/>
            </a:solidFill>
          </a:ln>
        </p:spPr>
        <p:txBody>
          <a:bodyPr>
            <a:normAutofit fontScale="90000"/>
          </a:bodyPr>
          <a:lstStyle/>
          <a:p>
            <a:pPr fontAlgn="base"/>
            <a:r>
              <a:rPr lang="en-US" sz="1300" b="1" dirty="0">
                <a:latin typeface="Arial" panose="020B0604020202020204" pitchFamily="34" charset="0"/>
                <a:cs typeface="Arial" panose="020B0604020202020204" pitchFamily="34" charset="0"/>
              </a:rPr>
              <a:t/>
            </a:r>
            <a:br>
              <a:rPr lang="en-US" sz="1300" b="1" dirty="0">
                <a:latin typeface="Arial" panose="020B0604020202020204" pitchFamily="34" charset="0"/>
                <a:cs typeface="Arial" panose="020B0604020202020204" pitchFamily="34" charset="0"/>
              </a:rPr>
            </a:br>
            <a:r>
              <a:rPr lang="en-US" sz="1300" b="1" dirty="0">
                <a:latin typeface="Arial" panose="020B0604020202020204" pitchFamily="34" charset="0"/>
                <a:cs typeface="Arial" panose="020B0604020202020204" pitchFamily="34" charset="0"/>
              </a:rPr>
              <a:t/>
            </a:r>
            <a:br>
              <a:rPr lang="en-US" sz="1300" b="1" dirty="0">
                <a:latin typeface="Arial" panose="020B0604020202020204" pitchFamily="34" charset="0"/>
                <a:cs typeface="Arial" panose="020B0604020202020204" pitchFamily="34" charset="0"/>
              </a:rPr>
            </a:br>
            <a:r>
              <a:rPr lang="en-US" sz="1300" b="1" dirty="0">
                <a:latin typeface="Arial" panose="020B0604020202020204" pitchFamily="34" charset="0"/>
                <a:cs typeface="Arial" panose="020B0604020202020204" pitchFamily="34" charset="0"/>
              </a:rPr>
              <a:t/>
            </a:r>
            <a:br>
              <a:rPr lang="en-US" sz="1300" b="1" dirty="0">
                <a:latin typeface="Arial" panose="020B0604020202020204" pitchFamily="34" charset="0"/>
                <a:cs typeface="Arial" panose="020B0604020202020204" pitchFamily="34" charset="0"/>
              </a:rPr>
            </a:br>
            <a:r>
              <a:rPr lang="en-US" sz="1300" b="1" dirty="0">
                <a:latin typeface="Arial" panose="020B0604020202020204" pitchFamily="34" charset="0"/>
                <a:cs typeface="Arial" panose="020B0604020202020204" pitchFamily="34" charset="0"/>
              </a:rPr>
              <a:t/>
            </a:r>
            <a:br>
              <a:rPr lang="en-US" sz="1300" b="1" dirty="0">
                <a:latin typeface="Arial" panose="020B0604020202020204" pitchFamily="34" charset="0"/>
                <a:cs typeface="Arial" panose="020B0604020202020204" pitchFamily="34" charset="0"/>
              </a:rPr>
            </a:br>
            <a:r>
              <a:rPr lang="en-US" sz="1300" b="1" dirty="0">
                <a:latin typeface="Arial" panose="020B0604020202020204" pitchFamily="34" charset="0"/>
                <a:cs typeface="Arial" panose="020B0604020202020204" pitchFamily="34" charset="0"/>
              </a:rPr>
              <a:t/>
            </a:r>
            <a:br>
              <a:rPr lang="en-US" sz="13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200" b="1" dirty="0">
                <a:solidFill>
                  <a:srgbClr val="00703C"/>
                </a:solidFill>
                <a:latin typeface="Arial" panose="020B0604020202020204" pitchFamily="34" charset="0"/>
                <a:cs typeface="Arial" panose="020B0604020202020204" pitchFamily="34" charset="0"/>
              </a:rPr>
              <a:t>You Are Invited To Join Us Each Wednesday For </a:t>
            </a:r>
            <a:br>
              <a:rPr lang="en-US" sz="2200" b="1" dirty="0">
                <a:solidFill>
                  <a:srgbClr val="00703C"/>
                </a:solidFill>
                <a:latin typeface="Arial" panose="020B0604020202020204" pitchFamily="34" charset="0"/>
                <a:cs typeface="Arial" panose="020B0604020202020204" pitchFamily="34" charset="0"/>
              </a:rPr>
            </a:br>
            <a:r>
              <a:rPr lang="en-US" sz="2200" b="1" dirty="0">
                <a:solidFill>
                  <a:srgbClr val="00703C"/>
                </a:solidFill>
                <a:latin typeface="Arial" panose="020B0604020202020204" pitchFamily="34" charset="0"/>
                <a:cs typeface="Arial" panose="020B0604020202020204" pitchFamily="34" charset="0"/>
              </a:rPr>
              <a:t>The Fall 2016 Health Informatics Seminar Series</a:t>
            </a:r>
            <a:br>
              <a:rPr lang="en-US" sz="2200" b="1" dirty="0">
                <a:solidFill>
                  <a:srgbClr val="00703C"/>
                </a:solidFill>
                <a:latin typeface="Arial" panose="020B0604020202020204" pitchFamily="34" charset="0"/>
                <a:cs typeface="Arial" panose="020B0604020202020204" pitchFamily="34" charset="0"/>
              </a:rPr>
            </a:br>
            <a:r>
              <a:rPr lang="en-US" sz="2200" b="1" dirty="0">
                <a:solidFill>
                  <a:srgbClr val="00703C"/>
                </a:solidFill>
                <a:latin typeface="Arial" panose="020B0604020202020204" pitchFamily="34" charset="0"/>
                <a:cs typeface="Arial" panose="020B0604020202020204" pitchFamily="34" charset="0"/>
              </a:rPr>
              <a:t/>
            </a:r>
            <a:br>
              <a:rPr lang="en-US" sz="2200" b="1" dirty="0">
                <a:solidFill>
                  <a:srgbClr val="00703C"/>
                </a:solidFill>
                <a:latin typeface="Arial" panose="020B0604020202020204" pitchFamily="34" charset="0"/>
                <a:cs typeface="Arial" panose="020B0604020202020204" pitchFamily="34" charset="0"/>
              </a:rPr>
            </a:br>
            <a:r>
              <a:rPr lang="en-US" sz="1800" b="1" dirty="0">
                <a:latin typeface="Arial" panose="020B0604020202020204" pitchFamily="34" charset="0"/>
                <a:cs typeface="Arial" panose="020B0604020202020204" pitchFamily="34" charset="0"/>
              </a:rPr>
              <a:t>A One Hour Seminar Broadcast Live on</a:t>
            </a:r>
            <a:br>
              <a:rPr lang="en-US" sz="1800" b="1" dirty="0">
                <a:latin typeface="Arial" panose="020B0604020202020204" pitchFamily="34" charset="0"/>
                <a:cs typeface="Arial" panose="020B0604020202020204" pitchFamily="34" charset="0"/>
              </a:rPr>
            </a:br>
            <a:r>
              <a:rPr lang="en-US" sz="1800" b="1" dirty="0">
                <a:latin typeface="Arial" panose="020B0604020202020204" pitchFamily="34" charset="0"/>
                <a:cs typeface="Arial" panose="020B0604020202020204" pitchFamily="34" charset="0"/>
              </a:rPr>
              <a:t>Wednesday Afternoon from 4:00-5:00 pm</a:t>
            </a:r>
            <a:br>
              <a:rPr lang="en-US" sz="1800" b="1" dirty="0">
                <a:latin typeface="Arial" panose="020B0604020202020204" pitchFamily="34" charset="0"/>
                <a:cs typeface="Arial" panose="020B0604020202020204" pitchFamily="34" charset="0"/>
              </a:rPr>
            </a:br>
            <a:r>
              <a:rPr lang="en-US" sz="1800" b="1" dirty="0">
                <a:latin typeface="Arial" panose="020B0604020202020204" pitchFamily="34" charset="0"/>
                <a:cs typeface="Arial" panose="020B0604020202020204" pitchFamily="34" charset="0"/>
              </a:rPr>
              <a:t> </a:t>
            </a:r>
            <a:br>
              <a:rPr lang="en-US" sz="1800" b="1" dirty="0">
                <a:latin typeface="Arial" panose="020B0604020202020204" pitchFamily="34" charset="0"/>
                <a:cs typeface="Arial" panose="020B0604020202020204" pitchFamily="34" charset="0"/>
              </a:rPr>
            </a:br>
            <a:r>
              <a:rPr lang="en-US" sz="1800" b="1" dirty="0">
                <a:latin typeface="Arial" panose="020B0604020202020204" pitchFamily="34" charset="0"/>
                <a:cs typeface="Arial" panose="020B0604020202020204" pitchFamily="34" charset="0"/>
              </a:rPr>
              <a:t>Location:  </a:t>
            </a:r>
            <a:r>
              <a:rPr lang="en-US" sz="1800" b="1" dirty="0" err="1">
                <a:latin typeface="Arial" panose="020B0604020202020204" pitchFamily="34" charset="0"/>
                <a:cs typeface="Arial" panose="020B0604020202020204" pitchFamily="34" charset="0"/>
              </a:rPr>
              <a:t>Fretwell</a:t>
            </a:r>
            <a:r>
              <a:rPr lang="en-US" sz="1800" b="1">
                <a:latin typeface="Arial" panose="020B0604020202020204" pitchFamily="34" charset="0"/>
                <a:cs typeface="Arial" panose="020B0604020202020204" pitchFamily="34" charset="0"/>
              </a:rPr>
              <a:t> </a:t>
            </a:r>
            <a:r>
              <a:rPr lang="en-US" sz="1800" b="1" smtClean="0">
                <a:latin typeface="Arial" panose="020B0604020202020204" pitchFamily="34" charset="0"/>
                <a:cs typeface="Arial" panose="020B0604020202020204" pitchFamily="34" charset="0"/>
              </a:rPr>
              <a:t>126 </a:t>
            </a:r>
            <a:r>
              <a:rPr lang="en-US" sz="1800" b="1" dirty="0">
                <a:latin typeface="Arial" panose="020B0604020202020204" pitchFamily="34" charset="0"/>
                <a:cs typeface="Arial" panose="020B0604020202020204" pitchFamily="34" charset="0"/>
              </a:rPr>
              <a:t>(Lower Level</a:t>
            </a:r>
            <a:r>
              <a:rPr lang="en-US" sz="1800" b="1" dirty="0">
                <a:solidFill>
                  <a:srgbClr val="00703C"/>
                </a:solidFill>
                <a:latin typeface="Arial" panose="020B0604020202020204" pitchFamily="34" charset="0"/>
                <a:cs typeface="Arial" panose="020B0604020202020204" pitchFamily="34" charset="0"/>
              </a:rPr>
              <a:t>)</a:t>
            </a:r>
            <a:br>
              <a:rPr lang="en-US" sz="1800" b="1" dirty="0">
                <a:solidFill>
                  <a:srgbClr val="00703C"/>
                </a:solidFill>
                <a:latin typeface="Arial" panose="020B0604020202020204" pitchFamily="34" charset="0"/>
                <a:cs typeface="Arial" panose="020B0604020202020204" pitchFamily="34" charset="0"/>
              </a:rPr>
            </a:br>
            <a:r>
              <a:rPr lang="en-US" sz="1800" b="1" dirty="0">
                <a:solidFill>
                  <a:srgbClr val="00703C"/>
                </a:solidFill>
                <a:latin typeface="Arial" panose="020B0604020202020204" pitchFamily="34" charset="0"/>
                <a:cs typeface="Arial" panose="020B0604020202020204" pitchFamily="34" charset="0"/>
              </a:rPr>
              <a:t/>
            </a:r>
            <a:br>
              <a:rPr lang="en-US" sz="1800" b="1" dirty="0">
                <a:solidFill>
                  <a:srgbClr val="00703C"/>
                </a:solidFill>
                <a:latin typeface="Arial" panose="020B0604020202020204" pitchFamily="34" charset="0"/>
                <a:cs typeface="Arial" panose="020B0604020202020204" pitchFamily="34" charset="0"/>
              </a:rPr>
            </a:br>
            <a:r>
              <a:rPr lang="en-US" sz="1800" b="1" dirty="0">
                <a:latin typeface="Arial" panose="020B0604020202020204" pitchFamily="34" charset="0"/>
                <a:cs typeface="Arial" panose="020B0604020202020204" pitchFamily="34" charset="0"/>
              </a:rPr>
              <a:t/>
            </a:r>
            <a:br>
              <a:rPr lang="en-US" sz="1800" b="1" dirty="0">
                <a:latin typeface="Arial" panose="020B0604020202020204" pitchFamily="34" charset="0"/>
                <a:cs typeface="Arial" panose="020B0604020202020204" pitchFamily="34" charset="0"/>
              </a:rPr>
            </a:br>
            <a:r>
              <a:rPr lang="en-US" sz="1300" b="1" dirty="0">
                <a:latin typeface="Arial" panose="020B0604020202020204" pitchFamily="34" charset="0"/>
                <a:cs typeface="Arial" panose="020B0604020202020204" pitchFamily="34" charset="0"/>
              </a:rPr>
              <a:t/>
            </a:r>
            <a:br>
              <a:rPr lang="en-US" sz="1300" b="1" dirty="0">
                <a:latin typeface="Arial" panose="020B0604020202020204" pitchFamily="34" charset="0"/>
                <a:cs typeface="Arial" panose="020B0604020202020204" pitchFamily="34" charset="0"/>
              </a:rPr>
            </a:br>
            <a:r>
              <a:rPr lang="en-US" sz="1300" b="1" dirty="0"/>
              <a:t/>
            </a:r>
            <a:br>
              <a:rPr lang="en-US" sz="1300" b="1" dirty="0"/>
            </a:br>
            <a:r>
              <a:rPr lang="en-US" sz="1300" dirty="0"/>
              <a:t/>
            </a:r>
            <a:br>
              <a:rPr lang="en-US" sz="1300" dirty="0"/>
            </a:br>
            <a:r>
              <a:rPr lang="en-US" sz="1300" dirty="0"/>
              <a:t> </a:t>
            </a:r>
            <a:br>
              <a:rPr lang="en-US" sz="1300" dirty="0"/>
            </a:br>
            <a:endParaRPr lang="en-US" sz="1300" dirty="0"/>
          </a:p>
        </p:txBody>
      </p:sp>
      <p:sp>
        <p:nvSpPr>
          <p:cNvPr id="3" name="Subtitle 2"/>
          <p:cNvSpPr>
            <a:spLocks noGrp="1"/>
          </p:cNvSpPr>
          <p:nvPr>
            <p:ph type="subTitle" idx="1"/>
          </p:nvPr>
        </p:nvSpPr>
        <p:spPr>
          <a:xfrm>
            <a:off x="1527968" y="3886200"/>
            <a:ext cx="6400800" cy="2590800"/>
          </a:xfrm>
        </p:spPr>
        <p:txBody>
          <a:bodyPr>
            <a:normAutofit fontScale="25000" lnSpcReduction="20000"/>
          </a:bodyPr>
          <a:lstStyle/>
          <a:p>
            <a:pPr algn="just"/>
            <a:endParaRPr lang="en-US" sz="4800" dirty="0">
              <a:solidFill>
                <a:schemeClr val="tx1"/>
              </a:solidFill>
              <a:latin typeface="Arial" panose="020B0604020202020204" pitchFamily="34" charset="0"/>
              <a:cs typeface="Arial" panose="020B0604020202020204" pitchFamily="34" charset="0"/>
            </a:endParaRPr>
          </a:p>
          <a:p>
            <a:pPr algn="just"/>
            <a:r>
              <a:rPr lang="en-US" sz="4800" dirty="0">
                <a:solidFill>
                  <a:schemeClr val="tx1"/>
                </a:solidFill>
                <a:latin typeface="Arial" panose="020B0604020202020204" pitchFamily="34" charset="0"/>
                <a:cs typeface="Arial" panose="020B0604020202020204" pitchFamily="34" charset="0"/>
              </a:rPr>
              <a:t>The Informatics Research Seminar Series is sponsored by Duke University and a collaboration with UNC-Chapel Hill, NCCU, </a:t>
            </a:r>
            <a:r>
              <a:rPr lang="en-US" sz="4800" b="1" dirty="0">
                <a:solidFill>
                  <a:srgbClr val="00703C"/>
                </a:solidFill>
                <a:latin typeface="Arial" panose="020B0604020202020204" pitchFamily="34" charset="0"/>
                <a:cs typeface="Arial" panose="020B0604020202020204" pitchFamily="34" charset="0"/>
              </a:rPr>
              <a:t>UNC-Charlotte</a:t>
            </a:r>
            <a:r>
              <a:rPr lang="en-US" sz="4800" dirty="0">
                <a:solidFill>
                  <a:schemeClr val="tx1"/>
                </a:solidFill>
                <a:latin typeface="Arial" panose="020B0604020202020204" pitchFamily="34" charset="0"/>
                <a:cs typeface="Arial" panose="020B0604020202020204" pitchFamily="34" charset="0"/>
              </a:rPr>
              <a:t>, and ECU. This series explores key areas in Health Informatics and include research results, overview of programs of research, basic, applied, and evaluative projects, as well as research from varied epistemological stances.</a:t>
            </a:r>
          </a:p>
          <a:p>
            <a:pPr algn="just"/>
            <a:r>
              <a:rPr lang="en-US" sz="4800" dirty="0">
                <a:solidFill>
                  <a:schemeClr val="tx1"/>
                </a:solidFill>
                <a:latin typeface="Arial" panose="020B0604020202020204" pitchFamily="34" charset="0"/>
                <a:cs typeface="Arial" panose="020B0604020202020204" pitchFamily="34" charset="0"/>
              </a:rPr>
              <a:t/>
            </a:r>
            <a:br>
              <a:rPr lang="en-US" sz="4800" dirty="0">
                <a:solidFill>
                  <a:schemeClr val="tx1"/>
                </a:solidFill>
                <a:latin typeface="Arial" panose="020B0604020202020204" pitchFamily="34" charset="0"/>
                <a:cs typeface="Arial" panose="020B0604020202020204" pitchFamily="34" charset="0"/>
              </a:rPr>
            </a:br>
            <a:r>
              <a:rPr lang="en-US" sz="4800" dirty="0">
                <a:solidFill>
                  <a:schemeClr val="tx1"/>
                </a:solidFill>
                <a:latin typeface="Arial" panose="020B0604020202020204" pitchFamily="34" charset="0"/>
                <a:cs typeface="Arial" panose="020B0604020202020204" pitchFamily="34" charset="0"/>
              </a:rPr>
              <a:t>Seminars are presented at the different university locations and broadcast live to the other participating universities, </a:t>
            </a:r>
            <a:r>
              <a:rPr lang="en-US" sz="4800" b="1" dirty="0">
                <a:solidFill>
                  <a:srgbClr val="00703C"/>
                </a:solidFill>
                <a:latin typeface="Arial" panose="020B0604020202020204" pitchFamily="34" charset="0"/>
                <a:cs typeface="Arial" panose="020B0604020202020204" pitchFamily="34" charset="0"/>
              </a:rPr>
              <a:t>several presentations will be broadcast from UNC Charlotte</a:t>
            </a:r>
          </a:p>
          <a:p>
            <a:r>
              <a:rPr lang="en-US" sz="4800" b="1" dirty="0">
                <a:latin typeface="Arial" panose="020B0604020202020204" pitchFamily="34" charset="0"/>
                <a:cs typeface="Arial" panose="020B0604020202020204" pitchFamily="34" charset="0"/>
              </a:rPr>
              <a:t> </a:t>
            </a:r>
            <a:endParaRPr lang="en-US" sz="4800" dirty="0">
              <a:solidFill>
                <a:schemeClr val="tx1"/>
              </a:solidFill>
              <a:latin typeface="Arial" panose="020B0604020202020204" pitchFamily="34" charset="0"/>
              <a:cs typeface="Arial" panose="020B0604020202020204" pitchFamily="34" charset="0"/>
            </a:endParaRPr>
          </a:p>
          <a:p>
            <a:r>
              <a:rPr lang="en-US" sz="4800" dirty="0">
                <a:solidFill>
                  <a:schemeClr val="tx1"/>
                </a:solidFill>
                <a:latin typeface="Arial" panose="020B0604020202020204" pitchFamily="34" charset="0"/>
                <a:cs typeface="Arial" panose="020B0604020202020204" pitchFamily="34" charset="0"/>
              </a:rPr>
              <a:t>To learn more about the series </a:t>
            </a:r>
            <a:r>
              <a:rPr lang="en-US" sz="4800" dirty="0">
                <a:solidFill>
                  <a:schemeClr val="tx1"/>
                </a:solidFill>
                <a:latin typeface="Arial" panose="020B0604020202020204" pitchFamily="34" charset="0"/>
                <a:cs typeface="Arial" panose="020B0604020202020204" pitchFamily="34" charset="0"/>
                <a:hlinkClick r:id="rId2"/>
              </a:rPr>
              <a:t>http://www.dukeinformatics.org/education/informatics-seminars/</a:t>
            </a:r>
            <a:endParaRPr lang="en-US" sz="4800" dirty="0">
              <a:solidFill>
                <a:schemeClr val="tx1"/>
              </a:solidFill>
              <a:latin typeface="Arial" panose="020B0604020202020204" pitchFamily="34" charset="0"/>
              <a:cs typeface="Arial" panose="020B0604020202020204" pitchFamily="34" charset="0"/>
            </a:endParaRPr>
          </a:p>
          <a:p>
            <a:endParaRPr lang="en-US" sz="4800" dirty="0">
              <a:solidFill>
                <a:schemeClr val="tx1"/>
              </a:solidFill>
              <a:latin typeface="Arial" panose="020B0604020202020204" pitchFamily="34" charset="0"/>
              <a:cs typeface="Arial" panose="020B0604020202020204" pitchFamily="34" charset="0"/>
            </a:endParaRPr>
          </a:p>
          <a:p>
            <a:r>
              <a:rPr lang="en-US" sz="5600" b="1" dirty="0">
                <a:solidFill>
                  <a:srgbClr val="00703C"/>
                </a:solidFill>
                <a:latin typeface="Arial" panose="020B0604020202020204" pitchFamily="34" charset="0"/>
                <a:cs typeface="Arial" panose="020B0604020202020204" pitchFamily="34" charset="0"/>
              </a:rPr>
              <a:t>The presentations on October 26 and November 9 </a:t>
            </a:r>
            <a:br>
              <a:rPr lang="en-US" sz="5600" b="1" dirty="0">
                <a:solidFill>
                  <a:srgbClr val="00703C"/>
                </a:solidFill>
                <a:latin typeface="Arial" panose="020B0604020202020204" pitchFamily="34" charset="0"/>
                <a:cs typeface="Arial" panose="020B0604020202020204" pitchFamily="34" charset="0"/>
              </a:rPr>
            </a:br>
            <a:r>
              <a:rPr lang="en-US" sz="5600" b="1" dirty="0">
                <a:solidFill>
                  <a:srgbClr val="00703C"/>
                </a:solidFill>
                <a:latin typeface="Arial" panose="020B0604020202020204" pitchFamily="34" charset="0"/>
                <a:cs typeface="Arial" panose="020B0604020202020204" pitchFamily="34" charset="0"/>
              </a:rPr>
              <a:t>will be broadcast live from UNC Charlotte</a:t>
            </a:r>
          </a:p>
          <a:p>
            <a:endParaRPr lang="en-US" sz="5600" b="1" dirty="0">
              <a:solidFill>
                <a:srgbClr val="00703C"/>
              </a:solidFill>
              <a:latin typeface="Arial" panose="020B0604020202020204" pitchFamily="34" charset="0"/>
              <a:cs typeface="Arial" panose="020B0604020202020204" pitchFamily="34" charset="0"/>
            </a:endParaRPr>
          </a:p>
          <a:p>
            <a:endParaRPr lang="en-US" sz="5600" b="1" dirty="0">
              <a:solidFill>
                <a:srgbClr val="00703C"/>
              </a:solidFill>
              <a:latin typeface="Arial" panose="020B0604020202020204" pitchFamily="34" charset="0"/>
              <a:cs typeface="Arial" panose="020B0604020202020204" pitchFamily="34" charset="0"/>
            </a:endParaRPr>
          </a:p>
          <a:p>
            <a:r>
              <a:rPr lang="en-US" sz="4800" dirty="0">
                <a:solidFill>
                  <a:schemeClr val="tx1"/>
                </a:solidFill>
                <a:latin typeface="Arial" panose="020B0604020202020204" pitchFamily="34" charset="0"/>
                <a:cs typeface="Arial" panose="020B0604020202020204" pitchFamily="34" charset="0"/>
              </a:rPr>
              <a:t/>
            </a:r>
            <a:br>
              <a:rPr lang="en-US" sz="4800" dirty="0">
                <a:solidFill>
                  <a:schemeClr val="tx1"/>
                </a:solidFill>
                <a:latin typeface="Arial" panose="020B0604020202020204" pitchFamily="34" charset="0"/>
                <a:cs typeface="Arial" panose="020B0604020202020204" pitchFamily="34" charset="0"/>
              </a:rPr>
            </a:br>
            <a:r>
              <a:rPr lang="en-US" sz="4800" dirty="0">
                <a:solidFill>
                  <a:schemeClr val="tx1"/>
                </a:solidFill>
                <a:latin typeface="Arial" panose="020B0604020202020204" pitchFamily="34" charset="0"/>
                <a:cs typeface="Arial" panose="020B0604020202020204" pitchFamily="34" charset="0"/>
              </a:rPr>
              <a:t/>
            </a:r>
            <a:br>
              <a:rPr lang="en-US" sz="4800" dirty="0">
                <a:solidFill>
                  <a:schemeClr val="tx1"/>
                </a:solidFill>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endParaRPr lang="en-US" dirty="0"/>
          </a:p>
        </p:txBody>
      </p:sp>
      <p:pic>
        <p:nvPicPr>
          <p:cNvPr id="1026" name="Picture 2" descr="E:\Logos Branding\Data Science Initiative_UNCC_Sub Brand_Logo_Base-1c.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313735"/>
            <a:ext cx="1836737" cy="960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7031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49572716"/>
              </p:ext>
            </p:extLst>
          </p:nvPr>
        </p:nvGraphicFramePr>
        <p:xfrm>
          <a:off x="533400" y="1371600"/>
          <a:ext cx="8153400" cy="480568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xmlns="" val="20000"/>
                    </a:ext>
                  </a:extLst>
                </a:gridCol>
                <a:gridCol w="2286000">
                  <a:extLst>
                    <a:ext uri="{9D8B030D-6E8A-4147-A177-3AD203B41FA5}">
                      <a16:colId xmlns:a16="http://schemas.microsoft.com/office/drawing/2014/main" xmlns="" val="20001"/>
                    </a:ext>
                  </a:extLst>
                </a:gridCol>
                <a:gridCol w="914400">
                  <a:extLst>
                    <a:ext uri="{9D8B030D-6E8A-4147-A177-3AD203B41FA5}">
                      <a16:colId xmlns:a16="http://schemas.microsoft.com/office/drawing/2014/main" xmlns="" val="20002"/>
                    </a:ext>
                  </a:extLst>
                </a:gridCol>
                <a:gridCol w="3810000">
                  <a:extLst>
                    <a:ext uri="{9D8B030D-6E8A-4147-A177-3AD203B41FA5}">
                      <a16:colId xmlns:a16="http://schemas.microsoft.com/office/drawing/2014/main" xmlns="" val="20003"/>
                    </a:ext>
                  </a:extLst>
                </a:gridCol>
              </a:tblGrid>
              <a:tr h="370840">
                <a:tc>
                  <a:txBody>
                    <a:bodyPr/>
                    <a:lstStyle/>
                    <a:p>
                      <a:r>
                        <a:rPr lang="en-US" sz="1100" dirty="0">
                          <a:solidFill>
                            <a:schemeClr val="tx1"/>
                          </a:solidFill>
                          <a:latin typeface="Arial" panose="020B0604020202020204" pitchFamily="34" charset="0"/>
                          <a:cs typeface="Arial" panose="020B0604020202020204" pitchFamily="34" charset="0"/>
                        </a:rPr>
                        <a:t>Date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100" dirty="0">
                          <a:solidFill>
                            <a:schemeClr val="tx1"/>
                          </a:solidFill>
                          <a:latin typeface="Arial" panose="020B0604020202020204" pitchFamily="34" charset="0"/>
                          <a:cs typeface="Arial" panose="020B0604020202020204" pitchFamily="34" charset="0"/>
                        </a:rPr>
                        <a:t>Speaker</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100" dirty="0">
                          <a:solidFill>
                            <a:schemeClr val="tx1"/>
                          </a:solidFill>
                          <a:latin typeface="Arial" panose="020B0604020202020204" pitchFamily="34" charset="0"/>
                          <a:cs typeface="Arial" panose="020B0604020202020204" pitchFamily="34" charset="0"/>
                        </a:rPr>
                        <a:t>Location</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100" dirty="0">
                          <a:solidFill>
                            <a:schemeClr val="tx1"/>
                          </a:solidFill>
                          <a:latin typeface="Arial" panose="020B0604020202020204" pitchFamily="34" charset="0"/>
                          <a:cs typeface="Arial" panose="020B0604020202020204" pitchFamily="34" charset="0"/>
                        </a:rPr>
                        <a:t>Topic</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r h="370840">
                <a:tc>
                  <a:txBody>
                    <a:bodyPr/>
                    <a:lstStyle/>
                    <a:p>
                      <a:pPr algn="l" fontAlgn="base"/>
                      <a:r>
                        <a:rPr lang="en-US" sz="1100" b="0" dirty="0">
                          <a:effectLst/>
                          <a:latin typeface="Arial" panose="020B0604020202020204" pitchFamily="34" charset="0"/>
                          <a:cs typeface="Arial" panose="020B0604020202020204" pitchFamily="34" charset="0"/>
                        </a:rPr>
                        <a:t>August 31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Ryan Shaw, PhD, RN</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Duke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u="none" dirty="0">
                          <a:solidFill>
                            <a:schemeClr val="tx1"/>
                          </a:solidFill>
                          <a:effectLst/>
                          <a:latin typeface="Arial" panose="020B0604020202020204" pitchFamily="34" charset="0"/>
                          <a:cs typeface="Arial" panose="020B0604020202020204" pitchFamily="34" charset="0"/>
                        </a:rPr>
                        <a:t>Mobile Health Technologies for Precision Medicine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70840">
                <a:tc>
                  <a:txBody>
                    <a:bodyPr/>
                    <a:lstStyle/>
                    <a:p>
                      <a:pPr algn="l" fontAlgn="base"/>
                      <a:r>
                        <a:rPr lang="en-US" sz="1100" b="0" dirty="0">
                          <a:effectLst/>
                          <a:latin typeface="Arial" panose="020B0604020202020204" pitchFamily="34" charset="0"/>
                          <a:cs typeface="Arial" panose="020B0604020202020204" pitchFamily="34" charset="0"/>
                        </a:rPr>
                        <a:t>September 7</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Robert Furberg, PhD, MBA</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UNC-CH</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u="none" dirty="0">
                          <a:solidFill>
                            <a:schemeClr val="tx1"/>
                          </a:solidFill>
                          <a:effectLst/>
                          <a:latin typeface="Arial" panose="020B0604020202020204" pitchFamily="34" charset="0"/>
                          <a:cs typeface="Arial" panose="020B0604020202020204" pitchFamily="34" charset="0"/>
                        </a:rPr>
                        <a:t>The Use of Sensor Based Data Collection for Personal, Clinical and Public Health Applications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70840">
                <a:tc>
                  <a:txBody>
                    <a:bodyPr/>
                    <a:lstStyle/>
                    <a:p>
                      <a:pPr algn="l" fontAlgn="base"/>
                      <a:r>
                        <a:rPr lang="en-US" sz="1100" b="0" dirty="0">
                          <a:effectLst/>
                          <a:latin typeface="Arial" panose="020B0604020202020204" pitchFamily="34" charset="0"/>
                          <a:cs typeface="Arial" panose="020B0604020202020204" pitchFamily="34" charset="0"/>
                        </a:rPr>
                        <a:t>September</a:t>
                      </a:r>
                      <a:r>
                        <a:rPr lang="en-US" sz="1100" b="0" baseline="0" dirty="0">
                          <a:effectLst/>
                          <a:latin typeface="Arial" panose="020B0604020202020204" pitchFamily="34" charset="0"/>
                          <a:cs typeface="Arial" panose="020B0604020202020204" pitchFamily="34" charset="0"/>
                        </a:rPr>
                        <a:t> 14</a:t>
                      </a:r>
                      <a:endParaRPr lang="en-US" sz="1100" b="0" dirty="0">
                        <a:effectLst/>
                        <a:latin typeface="Arial" panose="020B0604020202020204" pitchFamily="34" charset="0"/>
                        <a:cs typeface="Arial" panose="020B0604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Young Joo Kim,  PhD,</a:t>
                      </a:r>
                      <a:r>
                        <a:rPr lang="en-US" sz="1100" b="0" baseline="0" dirty="0">
                          <a:effectLst/>
                          <a:latin typeface="Arial" panose="020B0604020202020204" pitchFamily="34" charset="0"/>
                          <a:cs typeface="Arial" panose="020B0604020202020204" pitchFamily="34" charset="0"/>
                        </a:rPr>
                        <a:t> OTR/L &amp;</a:t>
                      </a:r>
                    </a:p>
                    <a:p>
                      <a:pPr algn="l" fontAlgn="base"/>
                      <a:r>
                        <a:rPr lang="en-US" sz="1100" b="0" baseline="0" dirty="0">
                          <a:effectLst/>
                          <a:latin typeface="Arial" panose="020B0604020202020204" pitchFamily="34" charset="0"/>
                          <a:cs typeface="Arial" panose="020B0604020202020204" pitchFamily="34" charset="0"/>
                        </a:rPr>
                        <a:t>Dr. Jennifer Radloff, OTD, OTR/L, CDRS</a:t>
                      </a:r>
                      <a:endParaRPr lang="en-US" sz="1100" b="0" dirty="0">
                        <a:effectLst/>
                        <a:latin typeface="Arial" panose="020B0604020202020204" pitchFamily="34" charset="0"/>
                        <a:cs typeface="Arial" panose="020B0604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ECU</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Tele-rehabilitation</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370840">
                <a:tc>
                  <a:txBody>
                    <a:bodyPr/>
                    <a:lstStyle/>
                    <a:p>
                      <a:pPr algn="l" fontAlgn="base"/>
                      <a:r>
                        <a:rPr lang="en-US" sz="1100" b="0" dirty="0">
                          <a:effectLst/>
                          <a:latin typeface="Arial" panose="020B0604020202020204" pitchFamily="34" charset="0"/>
                          <a:cs typeface="Arial" panose="020B0604020202020204" pitchFamily="34" charset="0"/>
                        </a:rPr>
                        <a:t>September 21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Chantel Nicolas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NCCU</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Computational Systems in Biomedical and Biotechnology Research</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70840">
                <a:tc>
                  <a:txBody>
                    <a:bodyPr/>
                    <a:lstStyle/>
                    <a:p>
                      <a:pPr algn="l" fontAlgn="base"/>
                      <a:r>
                        <a:rPr lang="en-US" sz="1100" b="0" dirty="0">
                          <a:effectLst/>
                          <a:latin typeface="Arial" panose="020B0604020202020204" pitchFamily="34" charset="0"/>
                          <a:cs typeface="Arial" panose="020B0604020202020204" pitchFamily="34" charset="0"/>
                        </a:rPr>
                        <a:t>September 28</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Jason Burke, MA</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UNC-CH</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Making Medicine Smarter through Analytics and Data Sciences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r h="370840">
                <a:tc>
                  <a:txBody>
                    <a:bodyPr/>
                    <a:lstStyle/>
                    <a:p>
                      <a:pPr algn="l" fontAlgn="base"/>
                      <a:r>
                        <a:rPr lang="en-US" sz="1100" b="0" dirty="0">
                          <a:effectLst/>
                          <a:latin typeface="Arial" panose="020B0604020202020204" pitchFamily="34" charset="0"/>
                          <a:cs typeface="Arial" panose="020B0604020202020204" pitchFamily="34" charset="0"/>
                        </a:rPr>
                        <a:t>October 5</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James Tcheng, MD</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DUKE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Cardiology Informatics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370840">
                <a:tc>
                  <a:txBody>
                    <a:bodyPr/>
                    <a:lstStyle/>
                    <a:p>
                      <a:pPr algn="l" fontAlgn="base"/>
                      <a:r>
                        <a:rPr lang="en-US" sz="1100" b="0" dirty="0">
                          <a:effectLst/>
                          <a:latin typeface="Arial" panose="020B0604020202020204" pitchFamily="34" charset="0"/>
                          <a:cs typeface="Arial" panose="020B0604020202020204" pitchFamily="34" charset="0"/>
                        </a:rPr>
                        <a:t>October 19</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Akshat Kapoor, PhD</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ECU</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100" b="0" dirty="0">
                          <a:effectLst/>
                          <a:latin typeface="Arial" panose="020B0604020202020204" pitchFamily="34" charset="0"/>
                          <a:cs typeface="Arial" panose="020B0604020202020204" pitchFamily="34" charset="0"/>
                        </a:rPr>
                        <a:t>Exploring Interactive Survivorship Plans: Patient Perceived Value, Acceptance, and Usability Evaluation of an Online Breast Cancer Survivorship Tool</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r h="370840">
                <a:tc>
                  <a:txBody>
                    <a:bodyPr/>
                    <a:lstStyle/>
                    <a:p>
                      <a:pPr algn="l" fontAlgn="base"/>
                      <a:r>
                        <a:rPr lang="en-US" sz="1100" b="1" dirty="0">
                          <a:solidFill>
                            <a:srgbClr val="00703C"/>
                          </a:solidFill>
                          <a:effectLst/>
                          <a:latin typeface="Arial" panose="020B0604020202020204" pitchFamily="34" charset="0"/>
                          <a:cs typeface="Arial" panose="020B0604020202020204" pitchFamily="34" charset="0"/>
                        </a:rPr>
                        <a:t>October 26</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ase"/>
                      <a:r>
                        <a:rPr lang="en-US" sz="1100" b="1" dirty="0">
                          <a:solidFill>
                            <a:srgbClr val="00703C"/>
                          </a:solidFill>
                          <a:effectLst/>
                          <a:latin typeface="Arial" panose="020B0604020202020204" pitchFamily="34" charset="0"/>
                          <a:cs typeface="Arial" panose="020B0604020202020204" pitchFamily="34" charset="0"/>
                        </a:rPr>
                        <a:t>Dr.</a:t>
                      </a:r>
                      <a:r>
                        <a:rPr lang="en-US" sz="1100" b="1" baseline="0" dirty="0">
                          <a:solidFill>
                            <a:srgbClr val="00703C"/>
                          </a:solidFill>
                          <a:effectLst/>
                          <a:latin typeface="Arial" panose="020B0604020202020204" pitchFamily="34" charset="0"/>
                          <a:cs typeface="Arial" panose="020B0604020202020204" pitchFamily="34" charset="0"/>
                        </a:rPr>
                        <a:t> </a:t>
                      </a:r>
                      <a:r>
                        <a:rPr lang="en-US" sz="1100" b="1" dirty="0">
                          <a:solidFill>
                            <a:srgbClr val="00703C"/>
                          </a:solidFill>
                          <a:effectLst/>
                          <a:latin typeface="Arial" panose="020B0604020202020204" pitchFamily="34" charset="0"/>
                          <a:cs typeface="Arial" panose="020B0604020202020204" pitchFamily="34" charset="0"/>
                        </a:rPr>
                        <a:t>Fusheng Wang</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ase"/>
                      <a:r>
                        <a:rPr lang="en-US" sz="1100" b="1" dirty="0">
                          <a:solidFill>
                            <a:srgbClr val="00703C"/>
                          </a:solidFill>
                          <a:effectLst/>
                          <a:latin typeface="Arial" panose="020B0604020202020204" pitchFamily="34" charset="0"/>
                          <a:cs typeface="Arial" panose="020B0604020202020204" pitchFamily="34" charset="0"/>
                        </a:rPr>
                        <a:t>UNC-C</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ase"/>
                      <a:r>
                        <a:rPr lang="en-US" sz="1100" b="1" dirty="0">
                          <a:solidFill>
                            <a:srgbClr val="00703C"/>
                          </a:solidFill>
                          <a:effectLst/>
                          <a:latin typeface="Arial" panose="020B0604020202020204" pitchFamily="34" charset="0"/>
                          <a:cs typeface="Arial" panose="020B0604020202020204" pitchFamily="34" charset="0"/>
                        </a:rPr>
                        <a:t>TBD</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08"/>
                  </a:ext>
                </a:extLst>
              </a:tr>
              <a:tr h="370840">
                <a:tc>
                  <a:txBody>
                    <a:bodyPr/>
                    <a:lstStyle/>
                    <a:p>
                      <a:pPr algn="l" fontAlgn="base"/>
                      <a:r>
                        <a:rPr lang="en-US" sz="1100" b="0" dirty="0">
                          <a:effectLst/>
                          <a:latin typeface="Arial" panose="020B0604020202020204" pitchFamily="34" charset="0"/>
                          <a:cs typeface="Arial" panose="020B0604020202020204" pitchFamily="34" charset="0"/>
                        </a:rPr>
                        <a:t>November 2</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ase"/>
                      <a:r>
                        <a:rPr lang="en-US" sz="1100" b="0" dirty="0">
                          <a:effectLst/>
                          <a:latin typeface="Arial" panose="020B0604020202020204" pitchFamily="34" charset="0"/>
                          <a:cs typeface="Arial" panose="020B0604020202020204" pitchFamily="34" charset="0"/>
                        </a:rPr>
                        <a:t>ClarLynda Williams-DeVane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ase"/>
                      <a:r>
                        <a:rPr lang="en-US" sz="1100" b="0" dirty="0">
                          <a:effectLst/>
                          <a:latin typeface="Arial" panose="020B0604020202020204" pitchFamily="34" charset="0"/>
                          <a:cs typeface="Arial" panose="020B0604020202020204" pitchFamily="34" charset="0"/>
                        </a:rPr>
                        <a:t>NCCU</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ase"/>
                      <a:r>
                        <a:rPr lang="en-US" sz="1100" b="0" dirty="0">
                          <a:effectLst/>
                          <a:latin typeface="Arial" panose="020B0604020202020204" pitchFamily="34" charset="0"/>
                          <a:cs typeface="Arial" panose="020B0604020202020204" pitchFamily="34" charset="0"/>
                        </a:rPr>
                        <a:t>Data Integration Framework for the Identification of Complex Disease Subtypes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370840">
                <a:tc>
                  <a:txBody>
                    <a:bodyPr/>
                    <a:lstStyle/>
                    <a:p>
                      <a:pPr algn="l" fontAlgn="base"/>
                      <a:r>
                        <a:rPr lang="en-US" sz="1100" b="1" dirty="0">
                          <a:solidFill>
                            <a:srgbClr val="00703C"/>
                          </a:solidFill>
                          <a:effectLst/>
                          <a:latin typeface="Arial" panose="020B0604020202020204" pitchFamily="34" charset="0"/>
                          <a:cs typeface="Arial" panose="020B0604020202020204" pitchFamily="34" charset="0"/>
                        </a:rPr>
                        <a:t>November 9</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ase"/>
                      <a:r>
                        <a:rPr lang="en-US" sz="1100" b="1" dirty="0">
                          <a:solidFill>
                            <a:srgbClr val="00703C"/>
                          </a:solidFill>
                          <a:effectLst/>
                          <a:latin typeface="Arial" panose="020B0604020202020204" pitchFamily="34" charset="0"/>
                          <a:cs typeface="Arial" panose="020B0604020202020204" pitchFamily="34" charset="0"/>
                        </a:rPr>
                        <a:t>Williams Saunders, PhD, PE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ase"/>
                      <a:r>
                        <a:rPr lang="en-US" sz="1100" b="1" dirty="0">
                          <a:solidFill>
                            <a:srgbClr val="00703C"/>
                          </a:solidFill>
                          <a:effectLst/>
                          <a:latin typeface="Arial" panose="020B0604020202020204" pitchFamily="34" charset="0"/>
                          <a:cs typeface="Arial" panose="020B0604020202020204" pitchFamily="34" charset="0"/>
                        </a:rPr>
                        <a:t>UNC-C</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fontAlgn="base"/>
                      <a:r>
                        <a:rPr lang="en-US" sz="1100" b="1" dirty="0">
                          <a:solidFill>
                            <a:srgbClr val="00703C"/>
                          </a:solidFill>
                          <a:effectLst/>
                          <a:latin typeface="Arial" panose="020B0604020202020204" pitchFamily="34" charset="0"/>
                          <a:cs typeface="Arial" panose="020B0604020202020204" pitchFamily="34" charset="0"/>
                        </a:rPr>
                        <a:t>Development of an HIE for Transitional Housing Residents in Charlotte, NC</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0010"/>
                  </a:ext>
                </a:extLst>
              </a:tr>
            </a:tbl>
          </a:graphicData>
        </a:graphic>
      </p:graphicFrame>
      <p:sp>
        <p:nvSpPr>
          <p:cNvPr id="3" name="TextBox 2"/>
          <p:cNvSpPr txBox="1"/>
          <p:nvPr/>
        </p:nvSpPr>
        <p:spPr>
          <a:xfrm>
            <a:off x="1447800" y="765235"/>
            <a:ext cx="6324600" cy="400110"/>
          </a:xfrm>
          <a:prstGeom prst="rect">
            <a:avLst/>
          </a:prstGeom>
          <a:noFill/>
        </p:spPr>
        <p:txBody>
          <a:bodyPr wrap="square" rtlCol="0">
            <a:spAutoFit/>
          </a:bodyPr>
          <a:lstStyle/>
          <a:p>
            <a:r>
              <a:rPr lang="en-US" sz="2000" b="1" dirty="0">
                <a:solidFill>
                  <a:srgbClr val="00703C"/>
                </a:solidFill>
              </a:rPr>
              <a:t>The Fall 2016 Health Informatics Seminar Series Schedule</a:t>
            </a:r>
          </a:p>
        </p:txBody>
      </p:sp>
    </p:spTree>
    <p:extLst>
      <p:ext uri="{BB962C8B-B14F-4D97-AF65-F5344CB8AC3E}">
        <p14:creationId xmlns:p14="http://schemas.microsoft.com/office/powerpoint/2010/main" val="22534428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238</Words>
  <Application>Microsoft Office PowerPoint</Application>
  <PresentationFormat>On-screen Show (4:3)</PresentationFormat>
  <Paragraphs>58</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       You Are Invited To Join Us Each Wednesday For  The Fall 2016 Health Informatics Seminar Series  A One Hour Seminar Broadcast Live on Wednesday Afternoon from 4:00-5:00 pm   Location:  Fretwell 126 (Lower Level)        </vt:lpstr>
      <vt:lpstr>PowerPoint Presentation</vt:lpstr>
    </vt:vector>
  </TitlesOfParts>
  <Company>UNC Charlotte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Announcing the Fall 2016 Health Informatics Seminar Series The 1 hour seminar will be held each afternoon on Wednesday from 4:00-5:00 pm in Fretwell ## (lower level)</dc:title>
  <dc:creator>test</dc:creator>
  <cp:lastModifiedBy>test</cp:lastModifiedBy>
  <cp:revision>6</cp:revision>
  <cp:lastPrinted>2016-08-19T16:10:11Z</cp:lastPrinted>
  <dcterms:created xsi:type="dcterms:W3CDTF">2016-08-16T16:47:19Z</dcterms:created>
  <dcterms:modified xsi:type="dcterms:W3CDTF">2016-08-19T16:10:16Z</dcterms:modified>
</cp:coreProperties>
</file>